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0" r:id="rId2"/>
    <p:sldId id="288" r:id="rId3"/>
    <p:sldId id="329" r:id="rId4"/>
    <p:sldId id="289" r:id="rId5"/>
    <p:sldId id="330" r:id="rId6"/>
    <p:sldId id="291" r:id="rId7"/>
    <p:sldId id="331" r:id="rId8"/>
    <p:sldId id="290" r:id="rId9"/>
    <p:sldId id="332" r:id="rId10"/>
    <p:sldId id="338" r:id="rId11"/>
    <p:sldId id="304" r:id="rId12"/>
    <p:sldId id="333" r:id="rId13"/>
    <p:sldId id="340" r:id="rId14"/>
    <p:sldId id="294" r:id="rId15"/>
    <p:sldId id="296" r:id="rId16"/>
    <p:sldId id="295" r:id="rId17"/>
    <p:sldId id="334" r:id="rId18"/>
    <p:sldId id="305" r:id="rId19"/>
    <p:sldId id="306" r:id="rId20"/>
    <p:sldId id="307" r:id="rId21"/>
    <p:sldId id="308" r:id="rId22"/>
    <p:sldId id="309" r:id="rId23"/>
    <p:sldId id="335" r:id="rId24"/>
    <p:sldId id="298" r:id="rId25"/>
    <p:sldId id="312" r:id="rId26"/>
    <p:sldId id="299" r:id="rId27"/>
    <p:sldId id="317" r:id="rId28"/>
    <p:sldId id="318" r:id="rId29"/>
    <p:sldId id="310" r:id="rId30"/>
    <p:sldId id="313" r:id="rId31"/>
    <p:sldId id="314" r:id="rId32"/>
    <p:sldId id="339" r:id="rId33"/>
    <p:sldId id="316" r:id="rId34"/>
    <p:sldId id="336" r:id="rId35"/>
    <p:sldId id="337" r:id="rId36"/>
    <p:sldId id="300" r:id="rId37"/>
    <p:sldId id="319" r:id="rId38"/>
    <p:sldId id="321" r:id="rId39"/>
    <p:sldId id="320" r:id="rId40"/>
    <p:sldId id="322" r:id="rId41"/>
    <p:sldId id="323" r:id="rId42"/>
    <p:sldId id="325" r:id="rId43"/>
    <p:sldId id="324" r:id="rId44"/>
    <p:sldId id="302" r:id="rId45"/>
    <p:sldId id="327" r:id="rId46"/>
    <p:sldId id="328" r:id="rId47"/>
    <p:sldId id="326" r:id="rId48"/>
    <p:sldId id="303" r:id="rId49"/>
    <p:sldId id="311" r:id="rId50"/>
    <p:sldId id="301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9A0B8C7A-C9C0-B94F-A9FB-CCD2E2CBEA15}">
          <p14:sldIdLst>
            <p14:sldId id="260"/>
            <p14:sldId id="288"/>
            <p14:sldId id="329"/>
            <p14:sldId id="289"/>
            <p14:sldId id="330"/>
            <p14:sldId id="291"/>
            <p14:sldId id="331"/>
            <p14:sldId id="290"/>
            <p14:sldId id="332"/>
            <p14:sldId id="338"/>
            <p14:sldId id="304"/>
            <p14:sldId id="333"/>
            <p14:sldId id="340"/>
            <p14:sldId id="294"/>
            <p14:sldId id="296"/>
            <p14:sldId id="295"/>
            <p14:sldId id="334"/>
            <p14:sldId id="305"/>
            <p14:sldId id="306"/>
            <p14:sldId id="307"/>
            <p14:sldId id="308"/>
            <p14:sldId id="309"/>
            <p14:sldId id="335"/>
            <p14:sldId id="298"/>
            <p14:sldId id="312"/>
            <p14:sldId id="299"/>
            <p14:sldId id="317"/>
            <p14:sldId id="318"/>
            <p14:sldId id="310"/>
            <p14:sldId id="313"/>
            <p14:sldId id="314"/>
            <p14:sldId id="339"/>
            <p14:sldId id="316"/>
            <p14:sldId id="336"/>
            <p14:sldId id="337"/>
            <p14:sldId id="300"/>
            <p14:sldId id="319"/>
            <p14:sldId id="321"/>
            <p14:sldId id="320"/>
            <p14:sldId id="322"/>
            <p14:sldId id="323"/>
            <p14:sldId id="325"/>
            <p14:sldId id="324"/>
            <p14:sldId id="302"/>
            <p14:sldId id="327"/>
            <p14:sldId id="328"/>
            <p14:sldId id="326"/>
            <p14:sldId id="303"/>
            <p14:sldId id="311"/>
            <p14:sldId id="301"/>
          </p14:sldIdLst>
        </p14:section>
        <p14:section name="Placeholder Layouts" id="{5BEC25FF-7F29-2943-A432-7FFF68D68758}">
          <p14:sldIdLst/>
        </p14:section>
        <p14:section name="Standard Layouts" id="{F9EF3464-936C-014C-A632-CE56507E9B00}">
          <p14:sldIdLst/>
        </p14:section>
        <p14:section name="Charts" id="{52C98C5D-227F-4142-AA74-55937EFDFBCC}">
          <p14:sldIdLst/>
        </p14:section>
        <p14:section name="Impact Slides" id="{CAED85A7-BC6B-6E4E-A73A-F4501BB66642}">
          <p14:sldIdLst/>
        </p14:section>
        <p14:section name="Common Graphic Elements" id="{0023C3F2-59FE-9845-A788-3BF002CBE98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4FA"/>
    <a:srgbClr val="79A52B"/>
    <a:srgbClr val="63666A"/>
    <a:srgbClr val="BBBCBC"/>
    <a:srgbClr val="041E42"/>
    <a:srgbClr val="003D81"/>
    <a:srgbClr val="9CA09C"/>
    <a:srgbClr val="4A4C4D"/>
    <a:srgbClr val="00A4CC"/>
    <a:srgbClr val="011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67219" autoAdjust="0"/>
  </p:normalViewPr>
  <p:slideViewPr>
    <p:cSldViewPr snapToGrid="0" snapToObjects="1">
      <p:cViewPr>
        <p:scale>
          <a:sx n="67" d="100"/>
          <a:sy n="67" d="100"/>
        </p:scale>
        <p:origin x="3080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2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3AA83-0331-A946-ADDB-F287CC1969EF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CF24-3E22-D241-8907-2A37EE42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2523-9D72-CB41-8D09-2C15EA0C0F3C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852F-C953-3445-B10C-3B6B94EB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9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more information here: https://intro2r.com/</a:t>
            </a:r>
            <a:r>
              <a:rPr lang="en-US" dirty="0" err="1"/>
              <a:t>rstudio_orient.html#cons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3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more information here: https://intro2r.com/</a:t>
            </a:r>
            <a:r>
              <a:rPr lang="en-US" dirty="0" err="1"/>
              <a:t>rstudio_orient.html#cons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92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24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70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</a:t>
            </a:r>
            <a:r>
              <a:rPr lang="en-US" dirty="0" err="1"/>
              <a:t>objects-in-r.html#naming-objects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91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73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77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https://intro2r.com/using-functions-in-</a:t>
            </a:r>
            <a:r>
              <a:rPr lang="en-US" dirty="0" err="1"/>
              <a:t>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5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https://intro2r.com/using-functions-in-</a:t>
            </a:r>
            <a:r>
              <a:rPr lang="en-US" dirty="0" err="1"/>
              <a:t>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1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https://intro2r.com/using-functions-in-</a:t>
            </a:r>
            <a:r>
              <a:rPr lang="en-US" dirty="0" err="1"/>
              <a:t>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1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56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https://intro2r.com/using-functions-in-</a:t>
            </a:r>
            <a:r>
              <a:rPr lang="en-US" dirty="0" err="1"/>
              <a:t>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17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5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97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73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56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85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44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9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2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original Ihaka and Gentleman publication https://</a:t>
            </a:r>
            <a:r>
              <a:rPr lang="en-US" dirty="0" err="1"/>
              <a:t>www.jstor.org</a:t>
            </a:r>
            <a:r>
              <a:rPr lang="en-US" dirty="0"/>
              <a:t>/stable/1390807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9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9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9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more information here: https://intro2r.com/</a:t>
            </a:r>
            <a:r>
              <a:rPr lang="en-US" dirty="0" err="1"/>
              <a:t>rstudio_orient.html#cons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7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more information here: https://intro2r.com/</a:t>
            </a:r>
            <a:r>
              <a:rPr lang="en-US" dirty="0" err="1"/>
              <a:t>rstudio_orient.html#cons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48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more information here: https://intro2r.com/</a:t>
            </a:r>
            <a:r>
              <a:rPr lang="en-US" dirty="0" err="1"/>
              <a:t>rstudio_orient.html#cons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0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94" y="530103"/>
            <a:ext cx="5267656" cy="1731951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896" y="2479367"/>
            <a:ext cx="5267655" cy="978607"/>
          </a:xfrm>
        </p:spPr>
        <p:txBody>
          <a:bodyPr>
            <a:normAutofit/>
          </a:bodyPr>
          <a:lstStyle>
            <a:lvl1pPr marL="0" indent="0" algn="l">
              <a:buNone/>
              <a:defRPr sz="2251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7896" y="6124651"/>
            <a:ext cx="393097" cy="365125"/>
          </a:xfrm>
        </p:spPr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474" y="1686737"/>
            <a:ext cx="8686426" cy="426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95"/>
            <a:ext cx="2166730" cy="86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8CE6B-3838-8645-ACEB-ED077F51C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69" y="341769"/>
            <a:ext cx="1716531" cy="4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7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896" y="6070861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4928135" y="6262916"/>
            <a:ext cx="3903964" cy="4245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342991" rtl="0" eaLnBrk="1" latinLnBrk="0" hangingPunct="1">
        <a:spcBef>
          <a:spcPct val="0"/>
        </a:spcBef>
        <a:buNone/>
        <a:defRPr sz="2701" b="1" i="0" kern="1200">
          <a:solidFill>
            <a:srgbClr val="002D50"/>
          </a:solidFill>
          <a:latin typeface="Helvetica Neue"/>
          <a:ea typeface="+mj-ea"/>
          <a:cs typeface="Helvetica Neue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Adobe Caslon Pro"/>
          <a:ea typeface="+mn-ea"/>
          <a:cs typeface="Adobe Caslon Pro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b="0" i="0" kern="1200">
          <a:solidFill>
            <a:schemeClr val="tx1"/>
          </a:solidFill>
          <a:latin typeface="Adobe Caslon Pro"/>
          <a:ea typeface="+mn-ea"/>
          <a:cs typeface="Adobe Caslon Pro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dobe Caslon Pro"/>
          <a:ea typeface="+mn-ea"/>
          <a:cs typeface="Adobe Caslon Pro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_logo.sv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lison_hors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nake_cas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n.wikipedia.org/wiki/Camel_cas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twitter.com/allison_hors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twitter.com/allison_hors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d106.github.io/intro2R/lectures.html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Science Basics in R:</a:t>
            </a:r>
          </a:p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Day 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24A8D-F12B-192C-8B51-352722A0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626" y="163286"/>
            <a:ext cx="5814445" cy="5655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3907A7-FB4D-7229-AACE-965F395E2344}"/>
              </a:ext>
            </a:extLst>
          </p:cNvPr>
          <p:cNvSpPr txBox="1"/>
          <p:nvPr/>
        </p:nvSpPr>
        <p:spPr>
          <a:xfrm>
            <a:off x="212271" y="5498664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Artwork by </a:t>
            </a:r>
            <a:r>
              <a:rPr lang="en-US" sz="10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Allison Horst</a:t>
            </a:r>
            <a:endParaRPr lang="en-US" sz="1000" u="sng" dirty="0"/>
          </a:p>
          <a:p>
            <a:r>
              <a:rPr lang="en-US" sz="1000" dirty="0"/>
              <a:t>https://</a:t>
            </a:r>
            <a:r>
              <a:rPr lang="en-US" sz="1000" dirty="0" err="1"/>
              <a:t>allisonhorst.com</a:t>
            </a:r>
            <a:r>
              <a:rPr lang="en-US" sz="1000" dirty="0"/>
              <a:t>/everything-else</a:t>
            </a:r>
          </a:p>
        </p:txBody>
      </p:sp>
    </p:spTree>
    <p:extLst>
      <p:ext uri="{BB962C8B-B14F-4D97-AF65-F5344CB8AC3E}">
        <p14:creationId xmlns:p14="http://schemas.microsoft.com/office/powerpoint/2010/main" val="340295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Goals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3424C-615B-FE57-55CF-14E3ED9BE780}"/>
              </a:ext>
            </a:extLst>
          </p:cNvPr>
          <p:cNvSpPr txBox="1"/>
          <p:nvPr/>
        </p:nvSpPr>
        <p:spPr>
          <a:xfrm>
            <a:off x="429869" y="1230992"/>
            <a:ext cx="828426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Understand</a:t>
            </a:r>
            <a:r>
              <a:rPr lang="en-US" sz="2600" dirty="0"/>
              <a:t> what statistical programming is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Get acquainted </a:t>
            </a:r>
            <a:r>
              <a:rPr lang="en-US" sz="2600" dirty="0"/>
              <a:t>with </a:t>
            </a:r>
            <a:r>
              <a:rPr lang="en-US" sz="2600" dirty="0" err="1"/>
              <a:t>Rstudio</a:t>
            </a: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Write your very first R code (at least, of this workshop)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vectors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functions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accessing documentation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82212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7065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statistical programming, and why should I care?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is statistical programming?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05239-22D2-84C4-E7E0-3033ED6D026E}"/>
              </a:ext>
            </a:extLst>
          </p:cNvPr>
          <p:cNvSpPr txBox="1"/>
          <p:nvPr/>
        </p:nvSpPr>
        <p:spPr>
          <a:xfrm>
            <a:off x="429869" y="907540"/>
            <a:ext cx="8284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Statistical programming is using code to clean, analyze, visualize, and interpret data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C0C04-E9B5-3AB5-44C1-CCD17DDF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8" y="2034211"/>
            <a:ext cx="5372101" cy="3621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CC117-0CD1-B620-9830-5C235DFBB0B3}"/>
              </a:ext>
            </a:extLst>
          </p:cNvPr>
          <p:cNvSpPr txBox="1"/>
          <p:nvPr/>
        </p:nvSpPr>
        <p:spPr>
          <a:xfrm>
            <a:off x="116706" y="5655932"/>
            <a:ext cx="7225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This illustration is created by </a:t>
            </a:r>
            <a:r>
              <a:rPr lang="en-US" sz="1000" dirty="0" err="1"/>
              <a:t>Scriberia</a:t>
            </a:r>
            <a:r>
              <a:rPr lang="en-US" sz="1000" dirty="0"/>
              <a:t> with The Turing Way community. Used under a CC-BY 4.0 </a:t>
            </a:r>
            <a:r>
              <a:rPr lang="en-US" sz="1000" dirty="0" err="1"/>
              <a:t>licence</a:t>
            </a:r>
            <a:r>
              <a:rPr lang="en-US" sz="1000" dirty="0"/>
              <a:t>. DOI: 10.5281/zenodo.3332807</a:t>
            </a:r>
          </a:p>
        </p:txBody>
      </p:sp>
    </p:spTree>
    <p:extLst>
      <p:ext uri="{BB962C8B-B14F-4D97-AF65-F5344CB8AC3E}">
        <p14:creationId xmlns:p14="http://schemas.microsoft.com/office/powerpoint/2010/main" val="62787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is 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97FA0-D374-9161-3ED6-BF1263B9779A}"/>
              </a:ext>
            </a:extLst>
          </p:cNvPr>
          <p:cNvSpPr txBox="1"/>
          <p:nvPr/>
        </p:nvSpPr>
        <p:spPr>
          <a:xfrm>
            <a:off x="429869" y="1230991"/>
            <a:ext cx="828426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 is a programming language for statistical computing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Created by Ross Ihaka and Robert Gentleman  in 1996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 is open-source and free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70A31A86-ADDA-0B6D-97DC-D0554A5C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65" y="2831430"/>
            <a:ext cx="3005364" cy="23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C3D51-105D-1E79-416E-F8A3C96AB0FE}"/>
              </a:ext>
            </a:extLst>
          </p:cNvPr>
          <p:cNvSpPr txBox="1"/>
          <p:nvPr/>
        </p:nvSpPr>
        <p:spPr>
          <a:xfrm>
            <a:off x="429869" y="2936557"/>
            <a:ext cx="457109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Many people use R in different ways and for different purposes, but it’s defined </a:t>
            </a:r>
            <a:r>
              <a:rPr lang="en-US" sz="2600" i="1" dirty="0"/>
              <a:t>specifically</a:t>
            </a:r>
            <a:r>
              <a:rPr lang="en-US" sz="2600" dirty="0"/>
              <a:t> for data analysis and visualization (unlike other open-source languages like python)</a:t>
            </a:r>
          </a:p>
        </p:txBody>
      </p:sp>
    </p:spTree>
    <p:extLst>
      <p:ext uri="{BB962C8B-B14F-4D97-AF65-F5344CB8AC3E}">
        <p14:creationId xmlns:p14="http://schemas.microsoft.com/office/powerpoint/2010/main" val="2354138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is R Studio?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E7003-7B69-04B2-0468-B9956851A9D1}"/>
              </a:ext>
            </a:extLst>
          </p:cNvPr>
          <p:cNvSpPr txBox="1"/>
          <p:nvPr/>
        </p:nvSpPr>
        <p:spPr>
          <a:xfrm>
            <a:off x="429869" y="1582341"/>
            <a:ext cx="37157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 Studio is, put simply, a place to write and run R code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36066-2698-D0E9-1D5C-ED269CF2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41990" cy="3122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1387E5-B3B4-B6A6-ED1F-6D7C90A247EC}"/>
              </a:ext>
            </a:extLst>
          </p:cNvPr>
          <p:cNvSpPr txBox="1"/>
          <p:nvPr/>
        </p:nvSpPr>
        <p:spPr>
          <a:xfrm>
            <a:off x="429869" y="3122619"/>
            <a:ext cx="806143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It’s an IDE (integrated development environment) and supports both R and python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It’s also free (with enterprise upgrades)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5231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Why learn 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ACE25-B72F-EBE6-D1CE-C3ABB15ABD50}"/>
              </a:ext>
            </a:extLst>
          </p:cNvPr>
          <p:cNvSpPr txBox="1"/>
          <p:nvPr/>
        </p:nvSpPr>
        <p:spPr>
          <a:xfrm>
            <a:off x="429869" y="1040491"/>
            <a:ext cx="828426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Learning R helps you understand your data and understand how analysis works, whether you’re a researcher, a data scientist, or someone who collaborates with folks who do analysis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Coding helps you think rigorously about your questions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It’s free (vs. other expensive tools like SAS or SPSS)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Sharable, reproducible code and research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Lots of academics/companies/agencies use it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It’s fun (honestly)</a:t>
            </a:r>
          </a:p>
        </p:txBody>
      </p:sp>
    </p:spTree>
    <p:extLst>
      <p:ext uri="{BB962C8B-B14F-4D97-AF65-F5344CB8AC3E}">
        <p14:creationId xmlns:p14="http://schemas.microsoft.com/office/powerpoint/2010/main" val="179173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7065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Getting acquainted with RStudio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7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 Studio Console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AD4E3-DC72-D499-B7F2-8D15999A3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1179912"/>
            <a:ext cx="7690758" cy="44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4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 Studio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96E7-113E-45FB-0BFC-B6FC386D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1179912"/>
            <a:ext cx="7690758" cy="44981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944221-E7CE-E23F-D0CC-12BB04506ECF}"/>
              </a:ext>
            </a:extLst>
          </p:cNvPr>
          <p:cNvSpPr/>
          <p:nvPr/>
        </p:nvSpPr>
        <p:spPr>
          <a:xfrm>
            <a:off x="1045029" y="1779814"/>
            <a:ext cx="4408714" cy="226967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5CDCC-D913-24C9-5FEB-8826F9475419}"/>
              </a:ext>
            </a:extLst>
          </p:cNvPr>
          <p:cNvSpPr txBox="1"/>
          <p:nvPr/>
        </p:nvSpPr>
        <p:spPr>
          <a:xfrm>
            <a:off x="3184072" y="2178739"/>
            <a:ext cx="181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R scripts to re-use (.R files)</a:t>
            </a:r>
          </a:p>
        </p:txBody>
      </p:sp>
    </p:spTree>
    <p:extLst>
      <p:ext uri="{BB962C8B-B14F-4D97-AF65-F5344CB8AC3E}">
        <p14:creationId xmlns:p14="http://schemas.microsoft.com/office/powerpoint/2010/main" val="215804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Introductions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39700-3141-C47E-694A-52E7C352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5" y="1242399"/>
            <a:ext cx="8714130" cy="373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1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 Studio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96E7-113E-45FB-0BFC-B6FC386D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1179912"/>
            <a:ext cx="7690758" cy="44981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944221-E7CE-E23F-D0CC-12BB04506ECF}"/>
              </a:ext>
            </a:extLst>
          </p:cNvPr>
          <p:cNvSpPr/>
          <p:nvPr/>
        </p:nvSpPr>
        <p:spPr>
          <a:xfrm>
            <a:off x="979715" y="4229099"/>
            <a:ext cx="4408714" cy="144898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5CDCC-D913-24C9-5FEB-8826F9475419}"/>
              </a:ext>
            </a:extLst>
          </p:cNvPr>
          <p:cNvSpPr txBox="1"/>
          <p:nvPr/>
        </p:nvSpPr>
        <p:spPr>
          <a:xfrm>
            <a:off x="1861457" y="4491927"/>
            <a:ext cx="289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 one-off code here, or see the results of code you ran from above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AB6733-390E-D97E-D811-1B44CCF6D448}"/>
              </a:ext>
            </a:extLst>
          </p:cNvPr>
          <p:cNvSpPr/>
          <p:nvPr/>
        </p:nvSpPr>
        <p:spPr>
          <a:xfrm>
            <a:off x="4121120" y="1712209"/>
            <a:ext cx="630495" cy="230891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95704-9D2F-C699-FB7D-EB36A4BDCA26}"/>
              </a:ext>
            </a:extLst>
          </p:cNvPr>
          <p:cNvSpPr txBox="1"/>
          <p:nvPr/>
        </p:nvSpPr>
        <p:spPr>
          <a:xfrm>
            <a:off x="2594397" y="1999746"/>
            <a:ext cx="331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button runs code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(easier to see on your laptop)</a:t>
            </a:r>
          </a:p>
        </p:txBody>
      </p:sp>
    </p:spTree>
    <p:extLst>
      <p:ext uri="{BB962C8B-B14F-4D97-AF65-F5344CB8AC3E}">
        <p14:creationId xmlns:p14="http://schemas.microsoft.com/office/powerpoint/2010/main" val="106480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 Studio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96E7-113E-45FB-0BFC-B6FC386D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1179912"/>
            <a:ext cx="7690758" cy="44981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944221-E7CE-E23F-D0CC-12BB04506ECF}"/>
              </a:ext>
            </a:extLst>
          </p:cNvPr>
          <p:cNvSpPr/>
          <p:nvPr/>
        </p:nvSpPr>
        <p:spPr>
          <a:xfrm>
            <a:off x="5852941" y="1761704"/>
            <a:ext cx="2351313" cy="144898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5CDCC-D913-24C9-5FEB-8826F9475419}"/>
              </a:ext>
            </a:extLst>
          </p:cNvPr>
          <p:cNvSpPr txBox="1"/>
          <p:nvPr/>
        </p:nvSpPr>
        <p:spPr>
          <a:xfrm>
            <a:off x="5946829" y="2031173"/>
            <a:ext cx="2163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Stuff you have in memory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(e.g., datasets)</a:t>
            </a:r>
          </a:p>
        </p:txBody>
      </p:sp>
    </p:spTree>
    <p:extLst>
      <p:ext uri="{BB962C8B-B14F-4D97-AF65-F5344CB8AC3E}">
        <p14:creationId xmlns:p14="http://schemas.microsoft.com/office/powerpoint/2010/main" val="233705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 Studio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96E7-113E-45FB-0BFC-B6FC386D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1179912"/>
            <a:ext cx="7690758" cy="44981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944221-E7CE-E23F-D0CC-12BB04506ECF}"/>
              </a:ext>
            </a:extLst>
          </p:cNvPr>
          <p:cNvSpPr/>
          <p:nvPr/>
        </p:nvSpPr>
        <p:spPr>
          <a:xfrm>
            <a:off x="5640670" y="3428999"/>
            <a:ext cx="2776709" cy="2249088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5CDCC-D913-24C9-5FEB-8826F9475419}"/>
              </a:ext>
            </a:extLst>
          </p:cNvPr>
          <p:cNvSpPr txBox="1"/>
          <p:nvPr/>
        </p:nvSpPr>
        <p:spPr>
          <a:xfrm>
            <a:off x="5946830" y="4553543"/>
            <a:ext cx="216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Documentation and figures</a:t>
            </a:r>
          </a:p>
        </p:txBody>
      </p:sp>
    </p:spTree>
    <p:extLst>
      <p:ext uri="{BB962C8B-B14F-4D97-AF65-F5344CB8AC3E}">
        <p14:creationId xmlns:p14="http://schemas.microsoft.com/office/powerpoint/2010/main" val="1951236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7065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Basics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9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Using R as a Calculator</a:t>
            </a:r>
            <a:endParaRPr lang="en-US" sz="3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5A01E-E6D0-7697-681C-6F0E95D34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31"/>
          <a:stretch/>
        </p:blipFill>
        <p:spPr>
          <a:xfrm>
            <a:off x="282913" y="1136774"/>
            <a:ext cx="8284260" cy="45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Using R as a Calculator</a:t>
            </a:r>
            <a:endParaRPr lang="en-US" sz="3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40BA4-D92E-6AE5-6F19-6B3A59465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113213"/>
            <a:ext cx="7979344" cy="46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6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99EB5-81EE-61D0-3BC3-6E36BDACC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7881"/>
            <a:ext cx="7772400" cy="4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08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99EB5-81EE-61D0-3BC3-6E36BDACC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7881"/>
            <a:ext cx="7772400" cy="42200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1E108AA-F3C5-BDD6-45AA-FCA1E195CAE1}"/>
              </a:ext>
            </a:extLst>
          </p:cNvPr>
          <p:cNvSpPr/>
          <p:nvPr/>
        </p:nvSpPr>
        <p:spPr>
          <a:xfrm>
            <a:off x="2583996" y="1276468"/>
            <a:ext cx="518433" cy="378483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39AB2-CDB8-B23D-597A-54E1779AF91D}"/>
              </a:ext>
            </a:extLst>
          </p:cNvPr>
          <p:cNvSpPr txBox="1"/>
          <p:nvPr/>
        </p:nvSpPr>
        <p:spPr>
          <a:xfrm>
            <a:off x="4053568" y="1276468"/>
            <a:ext cx="3453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“Assign” the value 3.14 to the object </a:t>
            </a:r>
            <a:r>
              <a:rPr lang="en-US" sz="2400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my_first_object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2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C73C7-C2DD-6DDC-1EA3-DA10B99D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215382"/>
            <a:ext cx="8583502" cy="18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1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E432FD-E4F3-E0DE-5630-D9A0DA17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9" y="877881"/>
            <a:ext cx="8462455" cy="477180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DCEF7-5D76-747D-BA86-FECB865CD0A8}"/>
              </a:ext>
            </a:extLst>
          </p:cNvPr>
          <p:cNvSpPr txBox="1"/>
          <p:nvPr/>
        </p:nvSpPr>
        <p:spPr>
          <a:xfrm>
            <a:off x="5853793" y="2008438"/>
            <a:ext cx="216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new objects are shown up here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605F18-C0A3-EE2C-D3B2-E8DBAC9A702D}"/>
              </a:ext>
            </a:extLst>
          </p:cNvPr>
          <p:cNvSpPr/>
          <p:nvPr/>
        </p:nvSpPr>
        <p:spPr>
          <a:xfrm>
            <a:off x="5490482" y="1185396"/>
            <a:ext cx="2890159" cy="205351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Introductions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F1B769D2-F14F-ADBA-88B4-E443B9D2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70" y="1454189"/>
            <a:ext cx="3141320" cy="36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57EB98EE-DC3C-8A8B-C1AC-1F76E5D7C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193" y="1449381"/>
            <a:ext cx="4826937" cy="364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430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Use objects to do Math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B03E1-4F87-640A-AE4D-B8C162764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052572"/>
            <a:ext cx="7772400" cy="43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35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468097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Pick your favorite number, and save it as an object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Pick another number, and save it as another object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 one basic calculation (e.g., addition) with your objects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(You may run into issues, that’s okay! We’ll talk them through.)</a:t>
            </a:r>
          </a:p>
          <a:p>
            <a:pPr lvl="1"/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CC683-7F95-2F00-24AB-6E6B864DC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510" y="280073"/>
            <a:ext cx="2953619" cy="5255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0ACB0E-D7ED-4885-9B0F-F1241F53F3D5}"/>
              </a:ext>
            </a:extLst>
          </p:cNvPr>
          <p:cNvSpPr txBox="1"/>
          <p:nvPr/>
        </p:nvSpPr>
        <p:spPr>
          <a:xfrm>
            <a:off x="7659855" y="5657627"/>
            <a:ext cx="153313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Figure credit: XKCD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0044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09F0F-8AA3-2785-A426-D9E47A95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866609"/>
            <a:ext cx="7772400" cy="43283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6B408E-9D50-ACA2-F5B1-6BF433C4D3E0}"/>
              </a:ext>
            </a:extLst>
          </p:cNvPr>
          <p:cNvSpPr txBox="1"/>
          <p:nvPr/>
        </p:nvSpPr>
        <p:spPr>
          <a:xfrm>
            <a:off x="212271" y="5498664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Artwork by </a:t>
            </a:r>
            <a:r>
              <a:rPr lang="en-US" sz="10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Allison Horst</a:t>
            </a:r>
            <a:endParaRPr lang="en-US" sz="1000" u="sng" dirty="0"/>
          </a:p>
          <a:p>
            <a:r>
              <a:rPr lang="en-US" sz="1000" dirty="0"/>
              <a:t>https://</a:t>
            </a:r>
            <a:r>
              <a:rPr lang="en-US" sz="1000" dirty="0" err="1"/>
              <a:t>allisonhorst.com</a:t>
            </a:r>
            <a:r>
              <a:rPr lang="en-US" sz="1000" dirty="0"/>
              <a:t>/everything-else</a:t>
            </a:r>
          </a:p>
        </p:txBody>
      </p:sp>
    </p:spTree>
    <p:extLst>
      <p:ext uri="{BB962C8B-B14F-4D97-AF65-F5344CB8AC3E}">
        <p14:creationId xmlns:p14="http://schemas.microsoft.com/office/powerpoint/2010/main" val="3111915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Rules for naming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06098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Hard rules in R</a:t>
            </a:r>
            <a:r>
              <a:rPr lang="en-US" sz="2600" dirty="0"/>
              <a:t>: a variable name can’t start with a number or a dot (.)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General rules of thumb: </a:t>
            </a:r>
            <a:r>
              <a:rPr lang="en-US" sz="2600" dirty="0"/>
              <a:t>try to be consistent with formatting and naming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hlinkClick r:id="rId3"/>
              </a:rPr>
              <a:t>snake_case</a:t>
            </a:r>
            <a:endParaRPr lang="en-US" sz="26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hlinkClick r:id="rId4"/>
              </a:rPr>
              <a:t>camelCase</a:t>
            </a:r>
            <a:endParaRPr lang="en-US" sz="26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err="1"/>
              <a:t>whatever.this.is</a:t>
            </a: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Chose a name you’ll understand when you open your code the next day, or when someone else reviews it</a:t>
            </a:r>
          </a:p>
        </p:txBody>
      </p:sp>
    </p:spTree>
    <p:extLst>
      <p:ext uri="{BB962C8B-B14F-4D97-AF65-F5344CB8AC3E}">
        <p14:creationId xmlns:p14="http://schemas.microsoft.com/office/powerpoint/2010/main" val="2858276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0BA8A-2128-CA55-BC86-AEDD6252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7772400" cy="5264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A895B-39EC-BA8E-5454-374183FC84E9}"/>
              </a:ext>
            </a:extLst>
          </p:cNvPr>
          <p:cNvSpPr txBox="1"/>
          <p:nvPr/>
        </p:nvSpPr>
        <p:spPr>
          <a:xfrm>
            <a:off x="212271" y="5498664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Artwork by </a:t>
            </a:r>
            <a:r>
              <a:rPr lang="en-US" sz="10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Allison Horst</a:t>
            </a:r>
            <a:endParaRPr lang="en-US" sz="1000" u="sng" dirty="0"/>
          </a:p>
          <a:p>
            <a:r>
              <a:rPr lang="en-US" sz="1000" dirty="0"/>
              <a:t>https://</a:t>
            </a:r>
            <a:r>
              <a:rPr lang="en-US" sz="1000" dirty="0" err="1"/>
              <a:t>allisonhorst.com</a:t>
            </a:r>
            <a:r>
              <a:rPr lang="en-US" sz="1000" dirty="0"/>
              <a:t>/everything-else</a:t>
            </a:r>
          </a:p>
        </p:txBody>
      </p:sp>
    </p:spTree>
    <p:extLst>
      <p:ext uri="{BB962C8B-B14F-4D97-AF65-F5344CB8AC3E}">
        <p14:creationId xmlns:p14="http://schemas.microsoft.com/office/powerpoint/2010/main" val="342345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F1159-0676-9667-2C52-7F0A005B2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7" y="287018"/>
            <a:ext cx="7772400" cy="5036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B63C1-D23D-9DD2-E578-AB160EA5C3A7}"/>
              </a:ext>
            </a:extLst>
          </p:cNvPr>
          <p:cNvSpPr txBox="1"/>
          <p:nvPr/>
        </p:nvSpPr>
        <p:spPr>
          <a:xfrm>
            <a:off x="212271" y="5498664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Artwork by </a:t>
            </a:r>
            <a:r>
              <a:rPr lang="en-US" sz="10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Allison Horst</a:t>
            </a:r>
            <a:endParaRPr lang="en-US" sz="1000" u="sng" dirty="0"/>
          </a:p>
          <a:p>
            <a:r>
              <a:rPr lang="en-US" sz="1000" dirty="0"/>
              <a:t>https://</a:t>
            </a:r>
            <a:r>
              <a:rPr lang="en-US" sz="1000" dirty="0" err="1"/>
              <a:t>allisonhorst.com</a:t>
            </a:r>
            <a:r>
              <a:rPr lang="en-US" sz="1000" dirty="0"/>
              <a:t>/everything-else</a:t>
            </a:r>
          </a:p>
        </p:txBody>
      </p:sp>
    </p:spTree>
    <p:extLst>
      <p:ext uri="{BB962C8B-B14F-4D97-AF65-F5344CB8AC3E}">
        <p14:creationId xmlns:p14="http://schemas.microsoft.com/office/powerpoint/2010/main" val="1498713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F8508-CA77-703F-DB72-E4BD266C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" y="1106481"/>
            <a:ext cx="8958072" cy="30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35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F8508-CA77-703F-DB72-E4BD266C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" y="1106481"/>
            <a:ext cx="8958072" cy="3079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DEFFF-E7B0-9A71-17AB-B43245448BEE}"/>
              </a:ext>
            </a:extLst>
          </p:cNvPr>
          <p:cNvSpPr txBox="1"/>
          <p:nvPr/>
        </p:nvSpPr>
        <p:spPr>
          <a:xfrm>
            <a:off x="429870" y="1037305"/>
            <a:ext cx="466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The c() stands for “concatenate”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7DE34-BEF4-FEC0-8190-31EF03E2DB89}"/>
              </a:ext>
            </a:extLst>
          </p:cNvPr>
          <p:cNvSpPr/>
          <p:nvPr/>
        </p:nvSpPr>
        <p:spPr>
          <a:xfrm>
            <a:off x="575582" y="1596941"/>
            <a:ext cx="518433" cy="378483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211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F8508-CA77-703F-DB72-E4BD266C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" y="1106481"/>
            <a:ext cx="8958072" cy="3079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DEFFF-E7B0-9A71-17AB-B43245448BEE}"/>
              </a:ext>
            </a:extLst>
          </p:cNvPr>
          <p:cNvSpPr txBox="1"/>
          <p:nvPr/>
        </p:nvSpPr>
        <p:spPr>
          <a:xfrm>
            <a:off x="4053568" y="1547589"/>
            <a:ext cx="466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Vectors can contain strings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E3A53-EA21-C01C-1AD1-882427A50B38}"/>
              </a:ext>
            </a:extLst>
          </p:cNvPr>
          <p:cNvSpPr txBox="1"/>
          <p:nvPr/>
        </p:nvSpPr>
        <p:spPr>
          <a:xfrm>
            <a:off x="4297510" y="2967335"/>
            <a:ext cx="466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Or numbers</a:t>
            </a:r>
          </a:p>
        </p:txBody>
      </p:sp>
    </p:spTree>
    <p:extLst>
      <p:ext uri="{BB962C8B-B14F-4D97-AF65-F5344CB8AC3E}">
        <p14:creationId xmlns:p14="http://schemas.microsoft.com/office/powerpoint/2010/main" val="1290027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F8508-CA77-703F-DB72-E4BD266C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" y="1106481"/>
            <a:ext cx="8958072" cy="3079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DEFFF-E7B0-9A71-17AB-B43245448BEE}"/>
              </a:ext>
            </a:extLst>
          </p:cNvPr>
          <p:cNvSpPr txBox="1"/>
          <p:nvPr/>
        </p:nvSpPr>
        <p:spPr>
          <a:xfrm>
            <a:off x="4053568" y="1547589"/>
            <a:ext cx="466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Vectors can contain strings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E3A53-EA21-C01C-1AD1-882427A50B38}"/>
              </a:ext>
            </a:extLst>
          </p:cNvPr>
          <p:cNvSpPr txBox="1"/>
          <p:nvPr/>
        </p:nvSpPr>
        <p:spPr>
          <a:xfrm>
            <a:off x="4297510" y="2967335"/>
            <a:ext cx="466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Or numbers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82D7A-D2B7-89F5-B606-9AAA4061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8" y="4165576"/>
            <a:ext cx="8772144" cy="1618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81D04A-2477-8AE6-CBF9-66210D2550C6}"/>
              </a:ext>
            </a:extLst>
          </p:cNvPr>
          <p:cNvSpPr txBox="1"/>
          <p:nvPr/>
        </p:nvSpPr>
        <p:spPr>
          <a:xfrm>
            <a:off x="4297510" y="4413074"/>
            <a:ext cx="4660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… but not both</a:t>
            </a:r>
          </a:p>
          <a:p>
            <a:pPr algn="ctr"/>
            <a:r>
              <a:rPr lang="en-US" sz="2400" b="1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What happened here?</a:t>
            </a:r>
          </a:p>
        </p:txBody>
      </p:sp>
    </p:spTree>
    <p:extLst>
      <p:ext uri="{BB962C8B-B14F-4D97-AF65-F5344CB8AC3E}">
        <p14:creationId xmlns:p14="http://schemas.microsoft.com/office/powerpoint/2010/main" val="199725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Introductions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9C354-71E1-04CE-2CA9-96EEA81674DF}"/>
              </a:ext>
            </a:extLst>
          </p:cNvPr>
          <p:cNvSpPr txBox="1"/>
          <p:nvPr/>
        </p:nvSpPr>
        <p:spPr>
          <a:xfrm>
            <a:off x="429869" y="1230992"/>
            <a:ext cx="828426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Your name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What you do for school, work, and/or fun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Why you signed up for this class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6986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A9634-AAB2-A05C-A250-E78B8B3CD8FD}"/>
              </a:ext>
            </a:extLst>
          </p:cNvPr>
          <p:cNvSpPr txBox="1"/>
          <p:nvPr/>
        </p:nvSpPr>
        <p:spPr>
          <a:xfrm>
            <a:off x="429868" y="1230992"/>
            <a:ext cx="856717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Functions are instructions to perform a task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They are </a:t>
            </a:r>
            <a:r>
              <a:rPr lang="en-US" sz="2600" i="1" dirty="0"/>
              <a:t>algorithms</a:t>
            </a:r>
            <a:r>
              <a:rPr lang="en-US" sz="2600" dirty="0"/>
              <a:t>, or consistent set of rules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 has built-in functions for many basic things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Functions generally look like this: </a:t>
            </a:r>
            <a:r>
              <a:rPr lang="en-US" sz="2600" i="1" dirty="0"/>
              <a:t>function(object)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We can also “add on” extra functions by loading new libraries (we’ll get to this later), or we can write our own functions to do whatever we want</a:t>
            </a:r>
          </a:p>
        </p:txBody>
      </p:sp>
    </p:spTree>
    <p:extLst>
      <p:ext uri="{BB962C8B-B14F-4D97-AF65-F5344CB8AC3E}">
        <p14:creationId xmlns:p14="http://schemas.microsoft.com/office/powerpoint/2010/main" val="2770168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A9634-AAB2-A05C-A250-E78B8B3CD8FD}"/>
              </a:ext>
            </a:extLst>
          </p:cNvPr>
          <p:cNvSpPr txBox="1"/>
          <p:nvPr/>
        </p:nvSpPr>
        <p:spPr>
          <a:xfrm>
            <a:off x="429868" y="1230992"/>
            <a:ext cx="85671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Most functions in R are </a:t>
            </a:r>
            <a:r>
              <a:rPr lang="en-US" sz="2600" b="1" dirty="0"/>
              <a:t>vectorized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This means they act on all items in a vector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Why does this matter?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If you misunderstand it, your math will be wrong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It’s useful for basic calculations and analysis: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divide all numbers by 100 to calculate a %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multiply per-capita rates by total population</a:t>
            </a:r>
          </a:p>
        </p:txBody>
      </p:sp>
    </p:spTree>
    <p:extLst>
      <p:ext uri="{BB962C8B-B14F-4D97-AF65-F5344CB8AC3E}">
        <p14:creationId xmlns:p14="http://schemas.microsoft.com/office/powerpoint/2010/main" val="3798312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4BC1E-BE47-A0B6-A39E-F7762A25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0" y="963386"/>
            <a:ext cx="8010939" cy="43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4BC1E-BE47-A0B6-A39E-F7762A25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0" y="963386"/>
            <a:ext cx="8010939" cy="435068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90E3FC6-F2B5-2139-6929-6BCAC899A63F}"/>
              </a:ext>
            </a:extLst>
          </p:cNvPr>
          <p:cNvSpPr/>
          <p:nvPr/>
        </p:nvSpPr>
        <p:spPr>
          <a:xfrm>
            <a:off x="902153" y="1240971"/>
            <a:ext cx="812347" cy="462598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34EEFE-866A-B9A5-61CD-F51F64C70A27}"/>
              </a:ext>
            </a:extLst>
          </p:cNvPr>
          <p:cNvSpPr/>
          <p:nvPr/>
        </p:nvSpPr>
        <p:spPr>
          <a:xfrm>
            <a:off x="902152" y="2549850"/>
            <a:ext cx="616405" cy="462598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D566A3-8A55-EBAD-EFD5-796C1A500B07}"/>
              </a:ext>
            </a:extLst>
          </p:cNvPr>
          <p:cNvSpPr/>
          <p:nvPr/>
        </p:nvSpPr>
        <p:spPr>
          <a:xfrm>
            <a:off x="902153" y="3845553"/>
            <a:ext cx="1024618" cy="462598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58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Learn more about functions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?summary or help(summary)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C7B51-E087-63EC-A08B-42C3BEBA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0" y="1308385"/>
            <a:ext cx="7473159" cy="4226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EC887E-E41F-1617-EA63-07A616BF1B83}"/>
              </a:ext>
            </a:extLst>
          </p:cNvPr>
          <p:cNvSpPr txBox="1"/>
          <p:nvPr/>
        </p:nvSpPr>
        <p:spPr>
          <a:xfrm>
            <a:off x="3729234" y="2543741"/>
            <a:ext cx="3883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is documentation about the summary() function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09DB04-ADDB-97FD-0848-5667435E2F59}"/>
              </a:ext>
            </a:extLst>
          </p:cNvPr>
          <p:cNvSpPr/>
          <p:nvPr/>
        </p:nvSpPr>
        <p:spPr>
          <a:xfrm>
            <a:off x="3302453" y="3291779"/>
            <a:ext cx="5188404" cy="224339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2F490-D79C-6AAE-E3C3-E03C90E1F8A5}"/>
              </a:ext>
            </a:extLst>
          </p:cNvPr>
          <p:cNvSpPr txBox="1"/>
          <p:nvPr/>
        </p:nvSpPr>
        <p:spPr>
          <a:xfrm>
            <a:off x="579456" y="3764516"/>
            <a:ext cx="25734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Type ? and then the function name: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?summary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 err="1">
                <a:solidFill>
                  <a:schemeClr val="bg1"/>
                </a:solidFill>
              </a:rPr>
              <a:t>sd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?mean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470574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Vectorized Calculations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749E8-A384-7DAB-9FBF-1233B4AA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" y="1017235"/>
            <a:ext cx="8262257" cy="43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59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Vectorized Calculations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FE897-6B54-E3AB-C4EC-AF5BCEFB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23" y="1318752"/>
            <a:ext cx="8728154" cy="312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52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7CD8-5592-F30C-4129-97A681C91300}"/>
              </a:ext>
            </a:extLst>
          </p:cNvPr>
          <p:cNvSpPr txBox="1"/>
          <p:nvPr/>
        </p:nvSpPr>
        <p:spPr>
          <a:xfrm>
            <a:off x="429869" y="1288141"/>
            <a:ext cx="82842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 is case sensitive (‘A’ is different than ‘a’)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Commands are separated by a new 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# marks comments, this code won’t run</a:t>
            </a:r>
          </a:p>
        </p:txBody>
      </p:sp>
    </p:spTree>
    <p:extLst>
      <p:ext uri="{BB962C8B-B14F-4D97-AF65-F5344CB8AC3E}">
        <p14:creationId xmlns:p14="http://schemas.microsoft.com/office/powerpoint/2010/main" val="3999949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your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27D51-253D-FE11-7209-D75F6A1ECFE2}"/>
              </a:ext>
            </a:extLst>
          </p:cNvPr>
          <p:cNvSpPr txBox="1"/>
          <p:nvPr/>
        </p:nvSpPr>
        <p:spPr>
          <a:xfrm>
            <a:off x="429869" y="1288141"/>
            <a:ext cx="8284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As we start writing code, it’s helpful to leave “notes” for yourself and others reminding yourself what you did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Comments can also help break code into sections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E6AA9-97B0-1245-B8D5-41AF9569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879538"/>
            <a:ext cx="7772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5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Changing R Studio Appearance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1175B-A302-10CE-0DA0-ACB7999E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494" y="1250145"/>
            <a:ext cx="4137335" cy="4357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00883-9EB6-C5C2-9D19-51F15F8B2D86}"/>
              </a:ext>
            </a:extLst>
          </p:cNvPr>
          <p:cNvSpPr txBox="1"/>
          <p:nvPr/>
        </p:nvSpPr>
        <p:spPr>
          <a:xfrm>
            <a:off x="42430" y="1345292"/>
            <a:ext cx="414594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Navigate from the top bar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-&gt; Tools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-&gt; Global options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-&gt; Appearance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(then click “apply”)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2517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Housekeeping 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9C354-71E1-04CE-2CA9-96EEA81674DF}"/>
              </a:ext>
            </a:extLst>
          </p:cNvPr>
          <p:cNvSpPr txBox="1"/>
          <p:nvPr/>
        </p:nvSpPr>
        <p:spPr>
          <a:xfrm>
            <a:off x="429869" y="1230992"/>
            <a:ext cx="82842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Take a break whenever you need one, we will also have a few structured breaks as a larger group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Outlet locations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Trash cans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Try to come with a charged laptop</a:t>
            </a:r>
          </a:p>
        </p:txBody>
      </p:sp>
    </p:spTree>
    <p:extLst>
      <p:ext uri="{BB962C8B-B14F-4D97-AF65-F5344CB8AC3E}">
        <p14:creationId xmlns:p14="http://schemas.microsoft.com/office/powerpoint/2010/main" val="4096443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0"/>
            <a:ext cx="7914030" cy="15877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Thank you!</a:t>
            </a:r>
          </a:p>
          <a:p>
            <a:endParaRPr lang="en-US" sz="3200" dirty="0"/>
          </a:p>
          <a:p>
            <a:r>
              <a:rPr lang="en-US" sz="3200" dirty="0"/>
              <a:t>See you tomorrow.</a:t>
            </a:r>
          </a:p>
          <a:p>
            <a:r>
              <a:rPr lang="en-US" sz="2400" i="1" dirty="0"/>
              <a:t>Please come with a fully charged laptop.</a:t>
            </a:r>
          </a:p>
          <a:p>
            <a:endParaRPr lang="en-US" sz="320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r>
              <a:rPr lang="en-US" sz="1600" b="0" dirty="0"/>
              <a:t>Lecture and course material adapted from Intro to R materials created by Alex Douglas, available online </a:t>
            </a:r>
            <a:r>
              <a:rPr lang="en-US" sz="1600" b="0" dirty="0">
                <a:hlinkClick r:id="rId2"/>
              </a:rPr>
              <a:t>here</a:t>
            </a:r>
            <a:r>
              <a:rPr lang="en-US" sz="1600" b="0" dirty="0"/>
              <a:t>, with corresponding free online textbook.</a:t>
            </a:r>
          </a:p>
          <a:p>
            <a:endParaRPr 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53270-FC82-8F69-DD7E-DA9BB724AB36}"/>
              </a:ext>
            </a:extLst>
          </p:cNvPr>
          <p:cNvSpPr txBox="1"/>
          <p:nvPr/>
        </p:nvSpPr>
        <p:spPr>
          <a:xfrm>
            <a:off x="930729" y="832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1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to expect: learning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D2C91-B280-B2E6-6636-1C1B36525ACC}"/>
              </a:ext>
            </a:extLst>
          </p:cNvPr>
          <p:cNvSpPr txBox="1"/>
          <p:nvPr/>
        </p:nvSpPr>
        <p:spPr>
          <a:xfrm>
            <a:off x="429869" y="1230992"/>
            <a:ext cx="828426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Learning R is fun! And also frustrating.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You won’t be an expert by the end of these 4 days.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But over time and as you practice, it gets easier!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4465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to expect: the next 4 days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D2C91-B280-B2E6-6636-1C1B36525ACC}"/>
              </a:ext>
            </a:extLst>
          </p:cNvPr>
          <p:cNvSpPr txBox="1"/>
          <p:nvPr/>
        </p:nvSpPr>
        <p:spPr>
          <a:xfrm>
            <a:off x="429869" y="1230992"/>
            <a:ext cx="8284261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We’ll balance slides/demos with hands-on time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You decide how you learn best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listening with your computer away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laptop out and typing along…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taking notes with paper/pen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If you are constantly responding to work emails or Slack messages during our time together, you’ll probably have trouble following along (I can be guilty of this too)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9331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56006-0294-4CD9-E94F-AB0F04156903}"/>
              </a:ext>
            </a:extLst>
          </p:cNvPr>
          <p:cNvSpPr txBox="1"/>
          <p:nvPr/>
        </p:nvSpPr>
        <p:spPr>
          <a:xfrm>
            <a:off x="429870" y="1228397"/>
            <a:ext cx="82842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This workshop will build literacy and basic proficiency in statistical programming, with a focus on the skills needed to conduct data analyses in professional healthcare and public health workspaces.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 will cover the basics of data management, data cleaning, data visualization, and basic statistical calculations in R, and version control in </a:t>
            </a:r>
            <a:r>
              <a:rPr lang="en-US" sz="2600" dirty="0" err="1"/>
              <a:t>github</a:t>
            </a:r>
            <a:r>
              <a:rPr lang="en-US" sz="2600" dirty="0"/>
              <a:t>. Participants will leave with a small portfolio of relevant data visualizations and analyses completed using a real‐world public health dataset.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50868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56006-0294-4CD9-E94F-AB0F04156903}"/>
              </a:ext>
            </a:extLst>
          </p:cNvPr>
          <p:cNvSpPr txBox="1"/>
          <p:nvPr/>
        </p:nvSpPr>
        <p:spPr>
          <a:xfrm>
            <a:off x="429870" y="1228397"/>
            <a:ext cx="82842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This workshop will build literacy and basic proficiency in statistical programming, with a focus on the skills needed to conduct data analyses in professional healthcare and public health workspaces.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 will cover the basics of data management, data cleaning, data visualization, and basic statistical calculations in R, and version control in </a:t>
            </a:r>
            <a:r>
              <a:rPr lang="en-US" sz="2600" dirty="0" err="1"/>
              <a:t>github</a:t>
            </a:r>
            <a:r>
              <a:rPr lang="en-US" sz="2600" dirty="0"/>
              <a:t>. Participants will leave with a small portfolio of relevant data visualizations and analyses completed using a real‐world public health dataset.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2C13D-DECD-0065-9C7C-37B6040E8420}"/>
              </a:ext>
            </a:extLst>
          </p:cNvPr>
          <p:cNvSpPr/>
          <p:nvPr/>
        </p:nvSpPr>
        <p:spPr>
          <a:xfrm>
            <a:off x="963386" y="1681843"/>
            <a:ext cx="7053943" cy="3053443"/>
          </a:xfrm>
          <a:prstGeom prst="rect">
            <a:avLst/>
          </a:prstGeom>
          <a:solidFill>
            <a:srgbClr val="93D4F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Learning to program (in R) can be fun, and doesn’t have to be overwhelming or intimidating</a:t>
            </a:r>
          </a:p>
        </p:txBody>
      </p:sp>
    </p:spTree>
    <p:extLst>
      <p:ext uri="{BB962C8B-B14F-4D97-AF65-F5344CB8AC3E}">
        <p14:creationId xmlns:p14="http://schemas.microsoft.com/office/powerpoint/2010/main" val="3406573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etown University OA">
      <a:dk1>
        <a:sysClr val="windowText" lastClr="000000"/>
      </a:dk1>
      <a:lt1>
        <a:sysClr val="window" lastClr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11679</TotalTime>
  <Words>1424</Words>
  <Application>Microsoft Macintosh PowerPoint</Application>
  <PresentationFormat>On-screen Show (4:3)</PresentationFormat>
  <Paragraphs>207</Paragraphs>
  <Slides>50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55 Helvetica Roman</vt:lpstr>
      <vt:lpstr>Adobe Caslon Pro</vt:lpstr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Steph Eaneff</cp:lastModifiedBy>
  <cp:revision>282</cp:revision>
  <cp:lastPrinted>2018-07-26T19:34:42Z</cp:lastPrinted>
  <dcterms:created xsi:type="dcterms:W3CDTF">2012-07-27T14:34:45Z</dcterms:created>
  <dcterms:modified xsi:type="dcterms:W3CDTF">2023-04-28T23:38:11Z</dcterms:modified>
</cp:coreProperties>
</file>